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797675" cy="9926625"/>
  <p:embeddedFontLst>
    <p:embeddedFont>
      <p:font typeface="Tahom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kdNY6THs2nLci3mW7bkgAgwHW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Tahoma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Tahom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95d718e6b_0_9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95d718e6b_0_9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a95d718e6b_0_9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95d718e6b_0_5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95d718e6b_0_5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a95d718e6b_0_5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78107624_0_4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78107624_0_4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b278107624_0_4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95d718e6b_0_14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95d718e6b_0_14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a95d718e6b_0_14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278107624_0_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278107624_0_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b278107624_0_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5d718e6b_1_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5d718e6b_1_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a95d718e6b_1_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278107624_0_2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278107624_0_2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b278107624_0_2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95d718e6b_1_2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95d718e6b_1_2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a95d718e6b_1_2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278107624_0_3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278107624_0_3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b278107624_0_3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5d718e6b_0_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5d718e6b_0_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95d718e6b_0_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b278107624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b278107624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gb278107624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95d718e6b_0_2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95d718e6b_0_2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a95d718e6b_0_2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95d718e6b_1_5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95d718e6b_1_5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a95d718e6b_1_5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95d718e6b_1_6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95d718e6b_1_6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a95d718e6b_1_6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95d718e6b_1_7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95d718e6b_1_7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a95d718e6b_1_7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95d718e6b_2_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95d718e6b_2_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a95d718e6b_2_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95d718e6b_2_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95d718e6b_2_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a95d718e6b_2_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95d718e6b_2_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95d718e6b_2_1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a95d718e6b_2_1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95d718e6b_0_24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95d718e6b_0_24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a95d718e6b_0_24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95d718e6b_0_16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95d718e6b_0_16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a95d718e6b_0_16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95d718e6b_0_26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95d718e6b_0_26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a95d718e6b_0_26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95d718e6b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a95d718e6b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a95d718e6b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95d718e6b_0_25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95d718e6b_0_25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a95d718e6b_0_25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95d718e6b_0_27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95d718e6b_0_27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a95d718e6b_0_27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95d718e6b_0_28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95d718e6b_0_28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a95d718e6b_0_28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a95d718e6b_0_3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a95d718e6b_0_3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a95d718e6b_0_3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95d718e6b_0_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95d718e6b_0_1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a95d718e6b_0_1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278107624_0_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278107624_0_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b278107624_0_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78107624_0_1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278107624_0_1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b278107624_0_1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95d718e6b_0_4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95d718e6b_0_4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a95d718e6b_0_4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95d718e6b_0_1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95d718e6b_0_11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a95d718e6b_0_11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F2F2F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/>
          <p:nvPr/>
        </p:nvSpPr>
        <p:spPr>
          <a:xfrm>
            <a:off x="1" y="-6349"/>
            <a:ext cx="9144000" cy="50164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9"/>
          <p:cNvSpPr txBox="1"/>
          <p:nvPr>
            <p:ph type="title"/>
          </p:nvPr>
        </p:nvSpPr>
        <p:spPr>
          <a:xfrm>
            <a:off x="630238" y="1199755"/>
            <a:ext cx="7886700" cy="2064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Tahoma"/>
              <a:buNone/>
              <a:defRPr sz="2800"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korea university logo" id="24" name="Google Shape;2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1629" y="78119"/>
            <a:ext cx="936087" cy="125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0" y="58999"/>
            <a:ext cx="8005425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1" y="4802076"/>
            <a:ext cx="9144000" cy="34142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 txBox="1"/>
          <p:nvPr>
            <p:ph type="title"/>
          </p:nvPr>
        </p:nvSpPr>
        <p:spPr>
          <a:xfrm>
            <a:off x="0" y="58999"/>
            <a:ext cx="9144000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0" y="1"/>
            <a:ext cx="9144000" cy="51373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0" y="44835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8"/>
          <p:cNvSpPr txBox="1"/>
          <p:nvPr/>
        </p:nvSpPr>
        <p:spPr>
          <a:xfrm>
            <a:off x="12700" y="4762440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Hanjin Choi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Myungwoo Song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8"/>
          <p:cNvSpPr txBox="1"/>
          <p:nvPr/>
        </p:nvSpPr>
        <p:spPr>
          <a:xfrm>
            <a:off x="3622000" y="4775150"/>
            <a:ext cx="2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Quantum Deep Learning Undergraduate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71077" y="71778"/>
            <a:ext cx="459646" cy="3683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hyperlink" Target="https://arxiv.org/pdf/1609.04747.pdf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type="title"/>
          </p:nvPr>
        </p:nvSpPr>
        <p:spPr>
          <a:xfrm>
            <a:off x="3003452" y="1891319"/>
            <a:ext cx="55134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Quantum Deep Learning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Undergraduate Study #5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997102" y="3442098"/>
            <a:ext cx="5513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Hanjin Choi, Myungwoo Song.</a:t>
            </a:r>
            <a:br>
              <a:rPr b="1" lang="en-US" sz="1600"/>
            </a:br>
            <a:r>
              <a:rPr b="1" lang="en-US" sz="1600">
                <a:solidFill>
                  <a:srgbClr val="800000"/>
                </a:solidFill>
              </a:rPr>
              <a:t>Korea University, School of Electrical Engineering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zxa018@korea.ac.kr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erados@korea.ac.kr</a:t>
            </a:r>
            <a:endParaRPr sz="1600"/>
          </a:p>
        </p:txBody>
      </p:sp>
      <p:cxnSp>
        <p:nvCxnSpPr>
          <p:cNvPr id="35" name="Google Shape;35;p1"/>
          <p:cNvCxnSpPr/>
          <p:nvPr/>
        </p:nvCxnSpPr>
        <p:spPr>
          <a:xfrm>
            <a:off x="3073792" y="3249639"/>
            <a:ext cx="5676314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50" y="1891325"/>
            <a:ext cx="2698650" cy="203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5d718e6b_0_92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Adagrad</a:t>
            </a:r>
            <a:endParaRPr/>
          </a:p>
        </p:txBody>
      </p:sp>
      <p:sp>
        <p:nvSpPr>
          <p:cNvPr id="126" name="Google Shape;126;ga95d718e6b_0_92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Algorithm that </a:t>
            </a:r>
            <a:r>
              <a:rPr b="1" lang="en-US"/>
              <a:t>differentiate the learning rate</a:t>
            </a:r>
            <a:r>
              <a:rPr lang="en-US"/>
              <a:t> of each parameters by dividing eta by RMS of gradients.</a:t>
            </a:r>
            <a:endParaRPr/>
          </a:p>
        </p:txBody>
      </p:sp>
      <p:sp>
        <p:nvSpPr>
          <p:cNvPr id="127" name="Google Shape;127;ga95d718e6b_0_9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" name="Google Shape;128;ga95d718e6b_0_92"/>
          <p:cNvCxnSpPr/>
          <p:nvPr/>
        </p:nvCxnSpPr>
        <p:spPr>
          <a:xfrm rot="10800000">
            <a:off x="5628525" y="2284400"/>
            <a:ext cx="108900" cy="1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" name="Google Shape;129;ga95d718e6b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00" y="2673675"/>
            <a:ext cx="2290726" cy="3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a95d718e6b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700" y="2217475"/>
            <a:ext cx="2359235" cy="2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a95d718e6b_0_92"/>
          <p:cNvSpPr txBox="1"/>
          <p:nvPr/>
        </p:nvSpPr>
        <p:spPr>
          <a:xfrm>
            <a:off x="5698100" y="2284400"/>
            <a:ext cx="2115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element-wise square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5d718e6b_0_5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RMSProp</a:t>
            </a:r>
            <a:endParaRPr/>
          </a:p>
        </p:txBody>
      </p:sp>
      <p:sp>
        <p:nvSpPr>
          <p:cNvPr id="138" name="Google Shape;138;ga95d718e6b_0_51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Similar to Adagrad, but it uses</a:t>
            </a:r>
            <a:r>
              <a:rPr b="1" lang="en-US"/>
              <a:t> exponentially weighted moving average</a:t>
            </a:r>
            <a:r>
              <a:rPr lang="en-US"/>
              <a:t> instead of square summation.  </a:t>
            </a:r>
            <a:endParaRPr/>
          </a:p>
        </p:txBody>
      </p:sp>
      <p:sp>
        <p:nvSpPr>
          <p:cNvPr id="139" name="Google Shape;139;ga95d718e6b_0_5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0" name="Google Shape;140;ga95d718e6b_0_51"/>
          <p:cNvGrpSpPr/>
          <p:nvPr/>
        </p:nvGrpSpPr>
        <p:grpSpPr>
          <a:xfrm>
            <a:off x="3088038" y="2249301"/>
            <a:ext cx="2997301" cy="867974"/>
            <a:chOff x="3073338" y="2571751"/>
            <a:chExt cx="2997301" cy="867974"/>
          </a:xfrm>
        </p:grpSpPr>
        <p:pic>
          <p:nvPicPr>
            <p:cNvPr id="141" name="Google Shape;141;ga95d718e6b_0_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7225" y="2955975"/>
              <a:ext cx="2590924" cy="48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ga95d718e6b_0_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3338" y="2571751"/>
              <a:ext cx="2997301" cy="27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278107624_0_42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149" name="Google Shape;149;gb278107624_0_42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An algorithm that merges RMSProp and MGD.  </a:t>
            </a:r>
            <a:endParaRPr/>
          </a:p>
        </p:txBody>
      </p:sp>
      <p:sp>
        <p:nvSpPr>
          <p:cNvPr id="150" name="Google Shape;150;gb278107624_0_4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b278107624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486" y="2112575"/>
            <a:ext cx="3785026" cy="28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b27810762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486" y="2561626"/>
            <a:ext cx="3785024" cy="30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b278107624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486" y="3033557"/>
            <a:ext cx="1363302" cy="53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b278107624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111" y="3054454"/>
            <a:ext cx="1264987" cy="53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b278107624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486" y="3729822"/>
            <a:ext cx="2100664" cy="53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b278107624_0_42"/>
          <p:cNvSpPr txBox="1"/>
          <p:nvPr/>
        </p:nvSpPr>
        <p:spPr>
          <a:xfrm>
            <a:off x="1355025" y="3075100"/>
            <a:ext cx="824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Unbiasing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from zero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57" name="Google Shape;157;gb278107624_0_42"/>
          <p:cNvCxnSpPr/>
          <p:nvPr/>
        </p:nvCxnSpPr>
        <p:spPr>
          <a:xfrm flipH="1" rot="10800000">
            <a:off x="2132311" y="3295296"/>
            <a:ext cx="4920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95d718e6b_0_14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ga95d718e6b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38" y="535112"/>
            <a:ext cx="8479526" cy="40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a95d718e6b_0_140"/>
          <p:cNvSpPr txBox="1"/>
          <p:nvPr/>
        </p:nvSpPr>
        <p:spPr>
          <a:xfrm>
            <a:off x="3173825" y="4514450"/>
            <a:ext cx="26817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https://www.slideshare.net/yongho/ss-79607172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278107624_0_2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Quantum Natural Gradient</a:t>
            </a:r>
            <a:endParaRPr/>
          </a:p>
        </p:txBody>
      </p:sp>
      <p:sp>
        <p:nvSpPr>
          <p:cNvPr id="172" name="Google Shape;172;gb278107624_0_21"/>
          <p:cNvSpPr txBox="1"/>
          <p:nvPr>
            <p:ph idx="1" type="body"/>
          </p:nvPr>
        </p:nvSpPr>
        <p:spPr>
          <a:xfrm>
            <a:off x="1284750" y="3383158"/>
            <a:ext cx="6574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400"/>
              <a:t> Updating each parameter by the same Euclidean distance </a:t>
            </a:r>
            <a:r>
              <a:rPr lang="en-US" sz="1400" u="sng">
                <a:solidFill>
                  <a:srgbClr val="000000"/>
                </a:solidFill>
              </a:rPr>
              <a:t>does not change cost function with same rate with respect to each parameter.</a:t>
            </a:r>
            <a:endParaRPr sz="1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400"/>
              <a:t> By changing coordinate system(re-parametrization) of the cost function we can have nicer geometry.</a:t>
            </a:r>
            <a:endParaRPr sz="14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3" name="Google Shape;173;gb278107624_0_2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gb27810762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0" y="494701"/>
            <a:ext cx="6226149" cy="25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b278107624_0_21"/>
          <p:cNvSpPr txBox="1"/>
          <p:nvPr/>
        </p:nvSpPr>
        <p:spPr>
          <a:xfrm>
            <a:off x="2375900" y="3075700"/>
            <a:ext cx="39720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Tahoma"/>
                <a:ea typeface="Tahoma"/>
                <a:cs typeface="Tahoma"/>
                <a:sym typeface="Tahoma"/>
              </a:rPr>
              <a:t>https://pennylane.ai/qml/demos/tutorial_quantum_natural_gradient.html</a:t>
            </a:r>
            <a:endParaRPr sz="9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95d718e6b_1_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Quantum Natural Gradient</a:t>
            </a:r>
            <a:endParaRPr/>
          </a:p>
        </p:txBody>
      </p:sp>
      <p:sp>
        <p:nvSpPr>
          <p:cNvPr id="182" name="Google Shape;182;ga95d718e6b_1_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ga95d718e6b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5" y="571113"/>
            <a:ext cx="5238750" cy="76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ga95d718e6b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25" y="3896349"/>
            <a:ext cx="5657850" cy="77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5" name="Google Shape;185;ga95d718e6b_1_8"/>
          <p:cNvSpPr txBox="1"/>
          <p:nvPr/>
        </p:nvSpPr>
        <p:spPr>
          <a:xfrm>
            <a:off x="5536875" y="725175"/>
            <a:ext cx="2699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Fisher information matrix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6" name="Google Shape;186;ga95d718e6b_1_8"/>
          <p:cNvSpPr txBox="1"/>
          <p:nvPr/>
        </p:nvSpPr>
        <p:spPr>
          <a:xfrm>
            <a:off x="706025" y="4055150"/>
            <a:ext cx="2699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Fubini-Study metric tensor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ga95d718e6b_1_8"/>
          <p:cNvSpPr txBox="1"/>
          <p:nvPr/>
        </p:nvSpPr>
        <p:spPr>
          <a:xfrm>
            <a:off x="4918950" y="2991125"/>
            <a:ext cx="3506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Quantum Natural Gradient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ga95d718e6b_1_8"/>
          <p:cNvSpPr txBox="1"/>
          <p:nvPr/>
        </p:nvSpPr>
        <p:spPr>
          <a:xfrm>
            <a:off x="960950" y="1749313"/>
            <a:ext cx="35061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atural Gradient Descent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ga95d718e6b_1_8"/>
          <p:cNvSpPr/>
          <p:nvPr/>
        </p:nvSpPr>
        <p:spPr>
          <a:xfrm rot="5400000">
            <a:off x="2752750" y="1498425"/>
            <a:ext cx="1242300" cy="2787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278107624_0_2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Nelder-Mead Method</a:t>
            </a:r>
            <a:endParaRPr/>
          </a:p>
        </p:txBody>
      </p:sp>
      <p:sp>
        <p:nvSpPr>
          <p:cNvPr id="196" name="Google Shape;196;gb278107624_0_28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Using Simplex for finding minimum or maximum.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Memory efficiency. It only takes N+1 vertices.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More iteration than other optimization algorithms.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Order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Calculate centroid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Reflection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Expansion or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Contraction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Shrink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b278107624_0_2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gb27810762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525" y="525050"/>
            <a:ext cx="2854375" cy="28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b278107624_0_28"/>
          <p:cNvSpPr txBox="1"/>
          <p:nvPr/>
        </p:nvSpPr>
        <p:spPr>
          <a:xfrm>
            <a:off x="6293600" y="3379425"/>
            <a:ext cx="25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https://en.wikipedia.org/wiki/Nelder%E2%80%93Mead_method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95d718e6b_1_2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Nelder-Mead Method</a:t>
            </a:r>
            <a:endParaRPr/>
          </a:p>
        </p:txBody>
      </p:sp>
      <p:sp>
        <p:nvSpPr>
          <p:cNvPr id="206" name="Google Shape;206;ga95d718e6b_1_2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ga95d718e6b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69" y="1346675"/>
            <a:ext cx="3745650" cy="21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a95d718e6b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950" y="946425"/>
            <a:ext cx="3129149" cy="1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95d718e6b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959" y="2984450"/>
            <a:ext cx="1705758" cy="18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a95d718e6b_1_29"/>
          <p:cNvSpPr txBox="1"/>
          <p:nvPr/>
        </p:nvSpPr>
        <p:spPr>
          <a:xfrm>
            <a:off x="1507175" y="523425"/>
            <a:ext cx="1084800" cy="34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Expansion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1" name="Google Shape;211;ga95d718e6b_1_29"/>
          <p:cNvSpPr txBox="1"/>
          <p:nvPr/>
        </p:nvSpPr>
        <p:spPr>
          <a:xfrm>
            <a:off x="6148550" y="523425"/>
            <a:ext cx="1084800" cy="34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Contraction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12" name="Google Shape;212;ga95d718e6b_1_29"/>
          <p:cNvCxnSpPr/>
          <p:nvPr/>
        </p:nvCxnSpPr>
        <p:spPr>
          <a:xfrm>
            <a:off x="4578300" y="460350"/>
            <a:ext cx="0" cy="43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ga95d718e6b_1_29"/>
          <p:cNvCxnSpPr/>
          <p:nvPr/>
        </p:nvCxnSpPr>
        <p:spPr>
          <a:xfrm rot="10800000">
            <a:off x="4584600" y="2896125"/>
            <a:ext cx="455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4" name="Google Shape;214;ga95d718e6b_1_29"/>
          <p:cNvSpPr txBox="1"/>
          <p:nvPr/>
        </p:nvSpPr>
        <p:spPr>
          <a:xfrm>
            <a:off x="0" y="4439575"/>
            <a:ext cx="3632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https://light-tree.tistory.com/174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ga95d718e6b_1_29"/>
          <p:cNvSpPr txBox="1"/>
          <p:nvPr/>
        </p:nvSpPr>
        <p:spPr>
          <a:xfrm>
            <a:off x="7649400" y="2481875"/>
            <a:ext cx="763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case1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ga95d718e6b_1_29"/>
          <p:cNvSpPr txBox="1"/>
          <p:nvPr/>
        </p:nvSpPr>
        <p:spPr>
          <a:xfrm>
            <a:off x="7649400" y="4439575"/>
            <a:ext cx="763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case2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278107624_0_3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COBYLA</a:t>
            </a:r>
            <a:endParaRPr b="1"/>
          </a:p>
        </p:txBody>
      </p:sp>
      <p:sp>
        <p:nvSpPr>
          <p:cNvPr id="223" name="Google Shape;223;gb278107624_0_35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onstrained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ptimization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inear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pproximation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Gradient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-free optimization algorithm.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A linear interpolation of the objective function is create by objective function of each vertex of the simplex.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The size of the trust region is controlled by the algorithm.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Initial and final values of the trust region are set by the user.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Whenever 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he objective function and/or constraints are non smooth, it is recommended to use COBYLA.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b278107624_0_3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95d718e6b_0_2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a95d718e6b_0_21"/>
          <p:cNvSpPr txBox="1"/>
          <p:nvPr/>
        </p:nvSpPr>
        <p:spPr>
          <a:xfrm>
            <a:off x="2306100" y="1319625"/>
            <a:ext cx="45318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Paper Review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ga95d718e6b_0_21"/>
          <p:cNvSpPr txBox="1"/>
          <p:nvPr/>
        </p:nvSpPr>
        <p:spPr>
          <a:xfrm>
            <a:off x="2306100" y="2288700"/>
            <a:ext cx="45318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 encoding of the weighted MAX k-CUT on quantum computer using QAOA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rgbClr val="B7B7B7"/>
                </a:solidFill>
                <a:latin typeface="Tahoma"/>
                <a:ea typeface="Tahoma"/>
                <a:cs typeface="Tahoma"/>
                <a:sym typeface="Tahoma"/>
              </a:rPr>
              <a:t>Learning to Optimize Variational Quantum Circuits to Solve Combinatorial Problems</a:t>
            </a:r>
            <a:endParaRPr sz="1500">
              <a:solidFill>
                <a:srgbClr val="B7B7B7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b278107624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43" name="Google Shape;43;gb278107624_0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Introduction to Deep Learning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Classical Optimizer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Paper Review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Efficient encoding of the weighted MAX k-CUT on quantum computer using QAOA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Learning to Optimize Variational Quantum Circuits to Solve Combinatorial Problems</a:t>
            </a:r>
            <a:endParaRPr/>
          </a:p>
        </p:txBody>
      </p:sp>
      <p:sp>
        <p:nvSpPr>
          <p:cNvPr id="44" name="Google Shape;44;gb278107624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95d718e6b_0_2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39" name="Google Shape;239;ga95d718e6b_0_27"/>
          <p:cNvSpPr txBox="1"/>
          <p:nvPr>
            <p:ph idx="1" type="body"/>
          </p:nvPr>
        </p:nvSpPr>
        <p:spPr>
          <a:xfrm>
            <a:off x="88500" y="525050"/>
            <a:ext cx="5370600" cy="342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The weighted MAX k-CUT problem consists of finding a k-partition of a given weighted undirected graph such that the sum of the weights of the crossing edges is maximized.</a:t>
            </a:r>
            <a:endParaRPr/>
          </a:p>
        </p:txBody>
      </p:sp>
      <p:sp>
        <p:nvSpPr>
          <p:cNvPr id="240" name="Google Shape;240;ga95d718e6b_0_2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ga95d718e6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050" y="525050"/>
            <a:ext cx="3625848" cy="28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95d718e6b_1_5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48" name="Google Shape;248;ga95d718e6b_1_55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There are three different possibilities of encoding the problem.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Qudit encoding</a:t>
            </a:r>
            <a:br>
              <a:rPr lang="en-US"/>
            </a:br>
            <a:r>
              <a:rPr lang="en-US"/>
              <a:t>k-level quantum system is not available.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One-hot encoding</a:t>
            </a:r>
            <a:br>
              <a:rPr lang="en-US"/>
            </a:br>
            <a:r>
              <a:rPr lang="en-US"/>
              <a:t>Using k bits for each vertex. If k = 4, then each vertex has bit strings 0001, 0010, 0100 or 1000.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Binary encoding</a:t>
            </a:r>
            <a:br>
              <a:rPr lang="en-US"/>
            </a:br>
            <a:r>
              <a:rPr lang="en-US"/>
              <a:t>Each vertex belonging to one of the sets by    , which requires L = </a:t>
            </a:r>
            <a:br>
              <a:rPr lang="en-US"/>
            </a:br>
            <a:r>
              <a:rPr lang="en-US"/>
              <a:t>        . If k = 4, then each vertex has bit strings 00, 01, 10, or 11.</a:t>
            </a:r>
            <a:endParaRPr/>
          </a:p>
        </p:txBody>
      </p:sp>
      <p:sp>
        <p:nvSpPr>
          <p:cNvPr id="249" name="Google Shape;249;ga95d718e6b_1_5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a95d718e6b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16" y="3262675"/>
            <a:ext cx="646200" cy="2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95d718e6b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850" y="2925713"/>
            <a:ext cx="242696" cy="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95d718e6b_1_63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58" name="Google Shape;258;ga95d718e6b_1_63"/>
          <p:cNvSpPr txBox="1"/>
          <p:nvPr>
            <p:ph idx="1" type="body"/>
          </p:nvPr>
        </p:nvSpPr>
        <p:spPr>
          <a:xfrm>
            <a:off x="73790" y="522418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One-hot encoding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Problem Hamiltonian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                               ,                               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Hamiltonian becomes a weighted sum                        where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Unitary Evolution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XY-mixer                                        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95d718e6b_1_63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ga95d718e6b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1708476"/>
            <a:ext cx="2118898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a95d718e6b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50" y="1708473"/>
            <a:ext cx="2195608" cy="5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a95d718e6b_1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525" y="2308375"/>
            <a:ext cx="1555900" cy="219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ga95d718e6b_1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7350" y="2030600"/>
            <a:ext cx="783704" cy="31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a95d718e6b_1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7354" y="2385244"/>
            <a:ext cx="950970" cy="25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a95d718e6b_1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0499" y="2903352"/>
            <a:ext cx="2692752" cy="484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95d718e6b_1_7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72" name="Google Shape;272;ga95d718e6b_1_7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Binary Encoding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Problem Hamiltonian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I is the identity matrix, J is a matrix of ones.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Unitary Evolution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Mixing operator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Phase separation operator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95d718e6b_1_7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a95d718e6b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24" y="1691205"/>
            <a:ext cx="3538828" cy="9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95d718e6b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325" y="1965648"/>
            <a:ext cx="3655500" cy="5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a95d718e6b_1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326" y="1012872"/>
            <a:ext cx="3061675" cy="8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95d718e6b_1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419" y="3334675"/>
            <a:ext cx="2079509" cy="56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a95d718e6b_1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8203" y="4034351"/>
            <a:ext cx="4949145" cy="56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95d718e6b_2_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85" name="Google Shape;285;ga95d718e6b_2_1"/>
          <p:cNvSpPr txBox="1"/>
          <p:nvPr>
            <p:ph idx="1" type="body"/>
          </p:nvPr>
        </p:nvSpPr>
        <p:spPr>
          <a:xfrm>
            <a:off x="88500" y="3834170"/>
            <a:ext cx="8996400" cy="92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Implementation of the phase operator for the edge(i, j) for MAX 3-CUT.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circuits after MAX 4-CUT circuit vanish if k is power of 2.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a95d718e6b_2_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ga95d718e6b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" y="525049"/>
            <a:ext cx="9144002" cy="316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95d718e6b_2_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294" name="Google Shape;294;ga95d718e6b_2_8"/>
          <p:cNvSpPr txBox="1"/>
          <p:nvPr>
            <p:ph idx="1" type="body"/>
          </p:nvPr>
        </p:nvSpPr>
        <p:spPr>
          <a:xfrm>
            <a:off x="88500" y="3600845"/>
            <a:ext cx="8996400" cy="115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Number of CX-operations per layer and number of qubits of the QAOA circuit for graph G = (V, E) depending on 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#CX for Up in binary encoding is very high if k is not power of 2.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a95d718e6b_2_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ga95d718e6b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525050"/>
            <a:ext cx="8996400" cy="293558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a95d718e6b_2_8"/>
          <p:cNvSpPr/>
          <p:nvPr/>
        </p:nvSpPr>
        <p:spPr>
          <a:xfrm>
            <a:off x="3140500" y="1851287"/>
            <a:ext cx="10089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a95d718e6b_2_8"/>
          <p:cNvSpPr/>
          <p:nvPr/>
        </p:nvSpPr>
        <p:spPr>
          <a:xfrm>
            <a:off x="5070200" y="1851287"/>
            <a:ext cx="10089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a95d718e6b_2_8"/>
          <p:cNvSpPr/>
          <p:nvPr/>
        </p:nvSpPr>
        <p:spPr>
          <a:xfrm>
            <a:off x="6117050" y="1851287"/>
            <a:ext cx="10089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a95d718e6b_2_8"/>
          <p:cNvSpPr/>
          <p:nvPr/>
        </p:nvSpPr>
        <p:spPr>
          <a:xfrm>
            <a:off x="7195400" y="1851287"/>
            <a:ext cx="1008900" cy="27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95d718e6b_2_1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Efficient encoding of the weighted MAX k-CUT on quantum computer using QAOA</a:t>
            </a:r>
            <a:endParaRPr sz="1700"/>
          </a:p>
        </p:txBody>
      </p:sp>
      <p:sp>
        <p:nvSpPr>
          <p:cNvPr id="307" name="Google Shape;307;ga95d718e6b_2_15"/>
          <p:cNvSpPr txBox="1"/>
          <p:nvPr>
            <p:ph idx="1" type="body"/>
          </p:nvPr>
        </p:nvSpPr>
        <p:spPr>
          <a:xfrm>
            <a:off x="88500" y="2975283"/>
            <a:ext cx="8996400" cy="178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 k is small, the approximation ratio alpha is not bigger than classical algorithm.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When k is big, one-hot encoding can not be implemented.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a95d718e6b_2_1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a95d718e6b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525050"/>
            <a:ext cx="8996403" cy="237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95d718e6b_0_24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ga95d718e6b_0_246"/>
          <p:cNvSpPr txBox="1"/>
          <p:nvPr/>
        </p:nvSpPr>
        <p:spPr>
          <a:xfrm>
            <a:off x="2306100" y="1319625"/>
            <a:ext cx="45318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Paper Review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ga95d718e6b_0_246"/>
          <p:cNvSpPr txBox="1"/>
          <p:nvPr/>
        </p:nvSpPr>
        <p:spPr>
          <a:xfrm>
            <a:off x="2306100" y="2288700"/>
            <a:ext cx="45318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rgbClr val="B7B7B7"/>
                </a:solidFill>
                <a:latin typeface="Tahoma"/>
                <a:ea typeface="Tahoma"/>
                <a:cs typeface="Tahoma"/>
                <a:sym typeface="Tahoma"/>
              </a:rPr>
              <a:t>Efficient encoding of the weighted MAX k-CUT on quantum computer using QAOA</a:t>
            </a:r>
            <a:endParaRPr sz="1500">
              <a:solidFill>
                <a:srgbClr val="B7B7B7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Learning to Optimize Variational Quantum Circuits to Solve Combinatorial Problems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a95d718e6b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0" y="1319250"/>
            <a:ext cx="4800399" cy="3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a95d718e6b_0_162"/>
          <p:cNvSpPr txBox="1"/>
          <p:nvPr>
            <p:ph type="title"/>
          </p:nvPr>
        </p:nvSpPr>
        <p:spPr>
          <a:xfrm>
            <a:off x="0" y="59000"/>
            <a:ext cx="90849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Learning to Optimize Variational Quantum Circuits to Solve Combinatorial Problems</a:t>
            </a:r>
            <a:endParaRPr/>
          </a:p>
        </p:txBody>
      </p:sp>
      <p:sp>
        <p:nvSpPr>
          <p:cNvPr id="325" name="Google Shape;325;ga95d718e6b_0_16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ga95d718e6b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000" y="1319243"/>
            <a:ext cx="4051701" cy="13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a95d718e6b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500" y="2735325"/>
            <a:ext cx="3671444" cy="13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a95d718e6b_0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259" y="4273750"/>
            <a:ext cx="3699929" cy="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95d718e6b_0_264"/>
          <p:cNvSpPr txBox="1"/>
          <p:nvPr>
            <p:ph type="title"/>
          </p:nvPr>
        </p:nvSpPr>
        <p:spPr>
          <a:xfrm>
            <a:off x="0" y="59000"/>
            <a:ext cx="90849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Learning to Optimize Variational Quantum Circuits to Solve Combinatorial Problems</a:t>
            </a:r>
            <a:endParaRPr/>
          </a:p>
        </p:txBody>
      </p:sp>
      <p:sp>
        <p:nvSpPr>
          <p:cNvPr id="335" name="Google Shape;335;ga95d718e6b_0_26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ga95d718e6b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425" y="2802825"/>
            <a:ext cx="3910151" cy="1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a95d718e6b_0_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50" y="953275"/>
            <a:ext cx="4550900" cy="16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a95d718e6b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ga95d718e6b_0_0"/>
          <p:cNvSpPr txBox="1"/>
          <p:nvPr/>
        </p:nvSpPr>
        <p:spPr>
          <a:xfrm>
            <a:off x="2306100" y="1798650"/>
            <a:ext cx="45318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 to Deep Learning</a:t>
            </a:r>
            <a:endParaRPr sz="4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95d718e6b_0_25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ga95d718e6b_0_256"/>
          <p:cNvSpPr txBox="1"/>
          <p:nvPr>
            <p:ph type="title"/>
          </p:nvPr>
        </p:nvSpPr>
        <p:spPr>
          <a:xfrm>
            <a:off x="0" y="59000"/>
            <a:ext cx="90849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Learning to Optimize Variational Quantum Circuits to Solve Combinatorial Problems</a:t>
            </a:r>
            <a:endParaRPr/>
          </a:p>
        </p:txBody>
      </p:sp>
      <p:pic>
        <p:nvPicPr>
          <p:cNvPr id="345" name="Google Shape;345;ga95d718e6b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100"/>
            <a:ext cx="8839202" cy="304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95d718e6b_0_273"/>
          <p:cNvSpPr txBox="1"/>
          <p:nvPr>
            <p:ph type="title"/>
          </p:nvPr>
        </p:nvSpPr>
        <p:spPr>
          <a:xfrm>
            <a:off x="0" y="59000"/>
            <a:ext cx="90849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Learning to Optimize Variational Quantum Circuits to Solve Combinatorial Problems</a:t>
            </a:r>
            <a:endParaRPr/>
          </a:p>
        </p:txBody>
      </p:sp>
      <p:sp>
        <p:nvSpPr>
          <p:cNvPr id="352" name="Google Shape;352;ga95d718e6b_0_273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ga95d718e6b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0800"/>
            <a:ext cx="8839199" cy="281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95d718e6b_0_286"/>
          <p:cNvSpPr txBox="1"/>
          <p:nvPr>
            <p:ph type="title"/>
          </p:nvPr>
        </p:nvSpPr>
        <p:spPr>
          <a:xfrm>
            <a:off x="0" y="59000"/>
            <a:ext cx="90849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Learning to Optimize Variational Quantum Circuits to Solve Combinatorial Problems</a:t>
            </a:r>
            <a:endParaRPr/>
          </a:p>
        </p:txBody>
      </p:sp>
      <p:sp>
        <p:nvSpPr>
          <p:cNvPr id="360" name="Google Shape;360;ga95d718e6b_0_28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ga95d718e6b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463" y="925699"/>
            <a:ext cx="5585076" cy="34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5d718e6b_0_36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Introduction to Deep Learning</a:t>
            </a:r>
            <a:endParaRPr/>
          </a:p>
        </p:txBody>
      </p:sp>
      <p:sp>
        <p:nvSpPr>
          <p:cNvPr id="58" name="Google Shape;58;ga95d718e6b_0_3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ga95d718e6b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610588"/>
            <a:ext cx="66675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a95d718e6b_0_36"/>
          <p:cNvSpPr txBox="1"/>
          <p:nvPr/>
        </p:nvSpPr>
        <p:spPr>
          <a:xfrm>
            <a:off x="1238250" y="3986325"/>
            <a:ext cx="67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https://medium.com/datathings/neural-networks-and-backpropagation-explained-in-a-simple-way-f540a3611f5e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95d718e6b_0_1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ga95d718e6b_0_15"/>
          <p:cNvSpPr txBox="1"/>
          <p:nvPr/>
        </p:nvSpPr>
        <p:spPr>
          <a:xfrm>
            <a:off x="2306100" y="1240275"/>
            <a:ext cx="45318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Classical Optimizer</a:t>
            </a:r>
            <a:endParaRPr sz="4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ga95d718e6b_0_15"/>
          <p:cNvSpPr txBox="1"/>
          <p:nvPr/>
        </p:nvSpPr>
        <p:spPr>
          <a:xfrm>
            <a:off x="2306100" y="2209350"/>
            <a:ext cx="45318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Batch Gradient Descent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Naive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Stochastic Gradient Descent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Momentum Gradient Descent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Nesterov Accelerated Gradient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Adagrad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RMSProp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Quantum Natural Gradient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Nelder-Mead method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❖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COBYLA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278107624_0_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Gradient Descent(Vanilla Gradient Descent)</a:t>
            </a:r>
            <a:endParaRPr/>
          </a:p>
        </p:txBody>
      </p:sp>
      <p:sp>
        <p:nvSpPr>
          <p:cNvPr id="75" name="Google Shape;75;gb278107624_0_7"/>
          <p:cNvSpPr txBox="1"/>
          <p:nvPr>
            <p:ph idx="1" type="body"/>
          </p:nvPr>
        </p:nvSpPr>
        <p:spPr>
          <a:xfrm>
            <a:off x="88500" y="524762"/>
            <a:ext cx="8996400" cy="423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Calculates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all sample’s gradient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samples are too many, because of lack of memory BGD can not be implemented.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Takes longer time than other optimization algorithms.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Advantage for parallel computation.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Hard to get out of local optima.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b278107624_0_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gb27810762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71" y="2927900"/>
            <a:ext cx="5175450" cy="6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278107624_0_1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Naive Stochastic Gradient Descent</a:t>
            </a:r>
            <a:endParaRPr/>
          </a:p>
        </p:txBody>
      </p:sp>
      <p:sp>
        <p:nvSpPr>
          <p:cNvPr id="84" name="Google Shape;84;gb278107624_0_14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Algorithm that uses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single sample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to update the parameter instead of the whole batch. There also is 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Mini-batch Gradient Descent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algorithm that brings the advantages of both SGD and BGD.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b278107624_0_1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gb27810762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900" y="2265650"/>
            <a:ext cx="4441425" cy="220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gb278107624_0_14"/>
          <p:cNvGrpSpPr/>
          <p:nvPr/>
        </p:nvGrpSpPr>
        <p:grpSpPr>
          <a:xfrm>
            <a:off x="361225" y="2907575"/>
            <a:ext cx="3887579" cy="1212951"/>
            <a:chOff x="361225" y="2907575"/>
            <a:chExt cx="3887579" cy="1212951"/>
          </a:xfrm>
        </p:grpSpPr>
        <p:pic>
          <p:nvPicPr>
            <p:cNvPr id="88" name="Google Shape;88;gb278107624_0_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225" y="3330225"/>
              <a:ext cx="3099665" cy="32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gb278107624_0_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225" y="3799751"/>
              <a:ext cx="3887579" cy="320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gb278107624_0_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1225" y="2907575"/>
              <a:ext cx="2135720" cy="27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5d718e6b_0_44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Algorithm that remembers previous movement, exponentially weights it and add to current step. By doing so, the learning process gets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momentum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a95d718e6b_0_4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Momentum Gradient Descent</a:t>
            </a:r>
            <a:endParaRPr/>
          </a:p>
        </p:txBody>
      </p:sp>
      <p:sp>
        <p:nvSpPr>
          <p:cNvPr id="98" name="Google Shape;98;ga95d718e6b_0_4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9" name="Google Shape;99;ga95d718e6b_0_44"/>
          <p:cNvGrpSpPr/>
          <p:nvPr/>
        </p:nvGrpSpPr>
        <p:grpSpPr>
          <a:xfrm>
            <a:off x="239100" y="1742625"/>
            <a:ext cx="5486944" cy="1234650"/>
            <a:chOff x="239100" y="1742625"/>
            <a:chExt cx="5486944" cy="1234650"/>
          </a:xfrm>
        </p:grpSpPr>
        <p:pic>
          <p:nvPicPr>
            <p:cNvPr id="100" name="Google Shape;100;ga95d718e6b_0_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9100" y="2703375"/>
              <a:ext cx="1382519" cy="2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ga95d718e6b_0_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100" y="2223000"/>
              <a:ext cx="2768327" cy="2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ga95d718e6b_0_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100" y="1742625"/>
              <a:ext cx="5486944" cy="27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ga95d718e6b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00" y="3215682"/>
            <a:ext cx="2416796" cy="12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a95d718e6b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041" y="3215676"/>
            <a:ext cx="2416796" cy="12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a95d718e6b_0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875" y="2289075"/>
            <a:ext cx="3051100" cy="22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a95d718e6b_0_44"/>
          <p:cNvSpPr txBox="1"/>
          <p:nvPr/>
        </p:nvSpPr>
        <p:spPr>
          <a:xfrm>
            <a:off x="1797500" y="443677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9"/>
              </a:rPr>
              <a:t>https://arxiv.org/pdf/1609.04747.pdf</a:t>
            </a:r>
            <a:r>
              <a:rPr lang="en-US" sz="900">
                <a:solidFill>
                  <a:schemeClr val="dk1"/>
                </a:solidFill>
              </a:rPr>
              <a:t> </a:t>
            </a:r>
            <a:endParaRPr sz="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ga95d718e6b_0_44"/>
          <p:cNvSpPr txBox="1"/>
          <p:nvPr/>
        </p:nvSpPr>
        <p:spPr>
          <a:xfrm>
            <a:off x="6733050" y="4518075"/>
            <a:ext cx="1323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http://www.yaldex.com.</a:t>
            </a:r>
            <a:endParaRPr sz="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95d718e6b_0_11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Nesterov Accelerated Gradient (NAG)</a:t>
            </a:r>
            <a:endParaRPr/>
          </a:p>
        </p:txBody>
      </p:sp>
      <p:sp>
        <p:nvSpPr>
          <p:cNvPr id="114" name="Google Shape;114;ga95d718e6b_0_115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Similar to MGD, but calculate the gradient step after considering the effect of momentum step. By doing so, it can </a:t>
            </a:r>
            <a:r>
              <a:rPr b="1" lang="en-US"/>
              <a:t>look ahead</a:t>
            </a:r>
            <a:r>
              <a:rPr lang="en-US"/>
              <a:t> which direction to go.</a:t>
            </a:r>
            <a:endParaRPr/>
          </a:p>
        </p:txBody>
      </p:sp>
      <p:sp>
        <p:nvSpPr>
          <p:cNvPr id="115" name="Google Shape;115;ga95d718e6b_0_11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ga95d718e6b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513" y="1570772"/>
            <a:ext cx="5390976" cy="171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ga95d718e6b_0_115"/>
          <p:cNvGrpSpPr/>
          <p:nvPr/>
        </p:nvGrpSpPr>
        <p:grpSpPr>
          <a:xfrm>
            <a:off x="2721096" y="3552063"/>
            <a:ext cx="3701800" cy="752847"/>
            <a:chOff x="247125" y="3575500"/>
            <a:chExt cx="4383942" cy="727600"/>
          </a:xfrm>
        </p:grpSpPr>
        <p:pic>
          <p:nvPicPr>
            <p:cNvPr id="118" name="Google Shape;118;ga95d718e6b_0_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125" y="3575500"/>
              <a:ext cx="4383942" cy="2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a95d718e6b_0_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125" y="4029200"/>
              <a:ext cx="1616983" cy="273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